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12192000"/>
  <p:notesSz cx="6858000" cy="9144000"/>
  <p:embeddedFontLst>
    <p:embeddedFont>
      <p:font typeface="Urbanist"/>
      <p:regular r:id="rId19"/>
      <p:bold r:id="rId20"/>
      <p:italic r:id="rId21"/>
      <p:boldItalic r:id="rId22"/>
    </p:embeddedFont>
    <p:embeddedFont>
      <p:font typeface="JetBrains Mono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Urbanist-bold.fntdata"/><Relationship Id="rId22" Type="http://schemas.openxmlformats.org/officeDocument/2006/relationships/font" Target="fonts/Urbanist-boldItalic.fntdata"/><Relationship Id="rId21" Type="http://schemas.openxmlformats.org/officeDocument/2006/relationships/font" Target="fonts/Urbanist-italic.fntdata"/><Relationship Id="rId24" Type="http://schemas.openxmlformats.org/officeDocument/2006/relationships/font" Target="fonts/JetBrainsMono-bold.fntdata"/><Relationship Id="rId23" Type="http://schemas.openxmlformats.org/officeDocument/2006/relationships/font" Target="fonts/JetBrainsMon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JetBrainsMono-boldItalic.fntdata"/><Relationship Id="rId25" Type="http://schemas.openxmlformats.org/officeDocument/2006/relationships/font" Target="fonts/JetBrainsMon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Urbanist-regular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ad089b7dcf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ad089b7dc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Relationship Id="rId4" Type="http://schemas.openxmlformats.org/officeDocument/2006/relationships/image" Target="../media/image28.png"/><Relationship Id="rId5" Type="http://schemas.openxmlformats.org/officeDocument/2006/relationships/image" Target="../media/image25.png"/><Relationship Id="rId6" Type="http://schemas.openxmlformats.org/officeDocument/2006/relationships/image" Target="../media/image37.png"/><Relationship Id="rId7" Type="http://schemas.openxmlformats.org/officeDocument/2006/relationships/image" Target="../media/image3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3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5.png"/><Relationship Id="rId5" Type="http://schemas.openxmlformats.org/officeDocument/2006/relationships/image" Target="../media/image36.png"/><Relationship Id="rId6" Type="http://schemas.openxmlformats.org/officeDocument/2006/relationships/image" Target="../media/image14.png"/><Relationship Id="rId7" Type="http://schemas.openxmlformats.org/officeDocument/2006/relationships/image" Target="../media/image10.png"/><Relationship Id="rId8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6.png"/><Relationship Id="rId5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15.png"/><Relationship Id="rId5" Type="http://schemas.openxmlformats.org/officeDocument/2006/relationships/image" Target="../media/image11.png"/><Relationship Id="rId6" Type="http://schemas.openxmlformats.org/officeDocument/2006/relationships/image" Target="../media/image4.png"/><Relationship Id="rId7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21.png"/><Relationship Id="rId9" Type="http://schemas.openxmlformats.org/officeDocument/2006/relationships/image" Target="../media/image18.png"/><Relationship Id="rId5" Type="http://schemas.openxmlformats.org/officeDocument/2006/relationships/image" Target="../media/image17.png"/><Relationship Id="rId6" Type="http://schemas.openxmlformats.org/officeDocument/2006/relationships/image" Target="../media/image16.png"/><Relationship Id="rId7" Type="http://schemas.openxmlformats.org/officeDocument/2006/relationships/image" Target="../media/image22.png"/><Relationship Id="rId8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Relationship Id="rId4" Type="http://schemas.openxmlformats.org/officeDocument/2006/relationships/image" Target="../media/image2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Relationship Id="rId4" Type="http://schemas.openxmlformats.org/officeDocument/2006/relationships/image" Target="../media/image24.png"/><Relationship Id="rId11" Type="http://schemas.openxmlformats.org/officeDocument/2006/relationships/image" Target="../media/image30.jpg"/><Relationship Id="rId10" Type="http://schemas.openxmlformats.org/officeDocument/2006/relationships/image" Target="../media/image29.jpg"/><Relationship Id="rId9" Type="http://schemas.openxmlformats.org/officeDocument/2006/relationships/image" Target="../media/image26.jpg"/><Relationship Id="rId5" Type="http://schemas.openxmlformats.org/officeDocument/2006/relationships/image" Target="../media/image31.png"/><Relationship Id="rId6" Type="http://schemas.openxmlformats.org/officeDocument/2006/relationships/image" Target="../media/image20.png"/><Relationship Id="rId7" Type="http://schemas.openxmlformats.org/officeDocument/2006/relationships/image" Target="../media/image23.png"/><Relationship Id="rId8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1212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3800713" y="2834729"/>
            <a:ext cx="4590573" cy="15085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BEZPEČNOST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5400" u="none" cap="none" strike="noStrike">
                <a:solidFill>
                  <a:srgbClr val="39FF14"/>
                </a:solidFill>
                <a:latin typeface="Urbanist"/>
                <a:ea typeface="Urbanist"/>
                <a:cs typeface="Urbanist"/>
                <a:sym typeface="Urbanist"/>
              </a:rPr>
              <a:t>NA SÍTÍCH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3629025" y="4533751"/>
            <a:ext cx="4934100" cy="16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A0A0A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GUIDE PRO PŘEŽITÍ V DIGITÁLNÍ DŽUNGLI</a:t>
            </a:r>
            <a:endParaRPr b="0" i="0" sz="1800" u="none" cap="none" strike="noStrike">
              <a:solidFill>
                <a:srgbClr val="A0A0A0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A0A0A0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A0A0A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Ing. Jiří Šilhán</a:t>
            </a:r>
            <a:endParaRPr sz="1800">
              <a:solidFill>
                <a:srgbClr val="A0A0A0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pic>
        <p:nvPicPr>
          <p:cNvPr descr="image.png" id="87" name="Google Shape;87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19750" y="1786979"/>
            <a:ext cx="95250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ALEŠNÍ INFLUENCERY" id="216" name="Google Shape;21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6581"/>
            <a:ext cx="12191409" cy="68045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1212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1" name="Google Shape;22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2" name="Google Shape;22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6250" y="3304282"/>
            <a:ext cx="2247900" cy="16591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3" name="Google Shape;223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73350" y="3304282"/>
            <a:ext cx="2247900" cy="16591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4" name="Google Shape;224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70451" y="3304282"/>
            <a:ext cx="2247900" cy="16591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5" name="Google Shape;225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467552" y="3426172"/>
            <a:ext cx="2247900" cy="141535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3"/>
          <p:cNvSpPr/>
          <p:nvPr/>
        </p:nvSpPr>
        <p:spPr>
          <a:xfrm>
            <a:off x="476250" y="3943350"/>
            <a:ext cx="11239500" cy="38100"/>
          </a:xfrm>
          <a:prstGeom prst="roundRect">
            <a:avLst>
              <a:gd fmla="val 16667" name="adj"/>
            </a:avLst>
          </a:prstGeom>
          <a:solidFill>
            <a:srgbClr val="33333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3"/>
          <p:cNvSpPr/>
          <p:nvPr/>
        </p:nvSpPr>
        <p:spPr>
          <a:xfrm>
            <a:off x="1504950" y="3409057"/>
            <a:ext cx="190500" cy="190500"/>
          </a:xfrm>
          <a:prstGeom prst="roundRect">
            <a:avLst>
              <a:gd fmla="val 16667" name="adj"/>
            </a:avLst>
          </a:prstGeom>
          <a:solidFill>
            <a:srgbClr val="39FF1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23"/>
          <p:cNvSpPr txBox="1"/>
          <p:nvPr/>
        </p:nvSpPr>
        <p:spPr>
          <a:xfrm>
            <a:off x="530066" y="3742432"/>
            <a:ext cx="2140267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0F0FF"/>
                </a:solidFill>
                <a:latin typeface="Urbanist"/>
                <a:ea typeface="Urbanist"/>
                <a:cs typeface="Urbanist"/>
                <a:sym typeface="Urbanist"/>
              </a:rPr>
              <a:t>PHISHING</a:t>
            </a:r>
            <a:endParaRPr/>
          </a:p>
        </p:txBody>
      </p:sp>
      <p:sp>
        <p:nvSpPr>
          <p:cNvPr id="229" name="Google Shape;229;p23"/>
          <p:cNvSpPr txBox="1"/>
          <p:nvPr/>
        </p:nvSpPr>
        <p:spPr>
          <a:xfrm>
            <a:off x="581025" y="4218682"/>
            <a:ext cx="2038350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Přichází e-mail s "důležitou" výzvou.</a:t>
            </a:r>
            <a:endParaRPr/>
          </a:p>
        </p:txBody>
      </p:sp>
      <p:sp>
        <p:nvSpPr>
          <p:cNvPr id="230" name="Google Shape;230;p23"/>
          <p:cNvSpPr/>
          <p:nvPr/>
        </p:nvSpPr>
        <p:spPr>
          <a:xfrm>
            <a:off x="4502050" y="3409057"/>
            <a:ext cx="190500" cy="190500"/>
          </a:xfrm>
          <a:prstGeom prst="roundRect">
            <a:avLst>
              <a:gd fmla="val 16667" name="adj"/>
            </a:avLst>
          </a:prstGeom>
          <a:solidFill>
            <a:srgbClr val="39FF1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3"/>
          <p:cNvSpPr txBox="1"/>
          <p:nvPr/>
        </p:nvSpPr>
        <p:spPr>
          <a:xfrm>
            <a:off x="3527167" y="3742432"/>
            <a:ext cx="2140267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0F0FF"/>
                </a:solidFill>
                <a:latin typeface="Urbanist"/>
                <a:ea typeface="Urbanist"/>
                <a:cs typeface="Urbanist"/>
                <a:sym typeface="Urbanist"/>
              </a:rPr>
              <a:t>KLIKNUTÍ</a:t>
            </a:r>
            <a:endParaRPr/>
          </a:p>
        </p:txBody>
      </p:sp>
      <p:sp>
        <p:nvSpPr>
          <p:cNvPr id="232" name="Google Shape;232;p23"/>
          <p:cNvSpPr txBox="1"/>
          <p:nvPr/>
        </p:nvSpPr>
        <p:spPr>
          <a:xfrm>
            <a:off x="3578125" y="4218682"/>
            <a:ext cx="2038350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Uživatel klikne na odkaz nebo stáhne přílohu.</a:t>
            </a:r>
            <a:endParaRPr/>
          </a:p>
        </p:txBody>
      </p:sp>
      <p:sp>
        <p:nvSpPr>
          <p:cNvPr id="233" name="Google Shape;233;p23"/>
          <p:cNvSpPr/>
          <p:nvPr/>
        </p:nvSpPr>
        <p:spPr>
          <a:xfrm>
            <a:off x="7499151" y="3409057"/>
            <a:ext cx="190500" cy="190500"/>
          </a:xfrm>
          <a:prstGeom prst="roundRect">
            <a:avLst>
              <a:gd fmla="val 16667" name="adj"/>
            </a:avLst>
          </a:prstGeom>
          <a:solidFill>
            <a:srgbClr val="39FF1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3"/>
          <p:cNvSpPr txBox="1"/>
          <p:nvPr/>
        </p:nvSpPr>
        <p:spPr>
          <a:xfrm>
            <a:off x="6524267" y="3742432"/>
            <a:ext cx="2140267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0F0FF"/>
                </a:solidFill>
                <a:latin typeface="Urbanist"/>
                <a:ea typeface="Urbanist"/>
                <a:cs typeface="Urbanist"/>
                <a:sym typeface="Urbanist"/>
              </a:rPr>
              <a:t>MALWARE</a:t>
            </a:r>
            <a:endParaRPr/>
          </a:p>
        </p:txBody>
      </p:sp>
      <p:sp>
        <p:nvSpPr>
          <p:cNvPr id="235" name="Google Shape;235;p23"/>
          <p:cNvSpPr txBox="1"/>
          <p:nvPr/>
        </p:nvSpPr>
        <p:spPr>
          <a:xfrm>
            <a:off x="6575226" y="4218682"/>
            <a:ext cx="2038350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Do zařízení se instaluje vir/keylogger.</a:t>
            </a:r>
            <a:endParaRPr/>
          </a:p>
        </p:txBody>
      </p:sp>
      <p:sp>
        <p:nvSpPr>
          <p:cNvPr id="236" name="Google Shape;236;p23"/>
          <p:cNvSpPr/>
          <p:nvPr/>
        </p:nvSpPr>
        <p:spPr>
          <a:xfrm>
            <a:off x="10496252" y="3530947"/>
            <a:ext cx="190500" cy="190500"/>
          </a:xfrm>
          <a:prstGeom prst="roundRect">
            <a:avLst>
              <a:gd fmla="val 16667" name="adj"/>
            </a:avLst>
          </a:prstGeom>
          <a:solidFill>
            <a:srgbClr val="39FF1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3"/>
          <p:cNvSpPr txBox="1"/>
          <p:nvPr/>
        </p:nvSpPr>
        <p:spPr>
          <a:xfrm>
            <a:off x="9521368" y="3864322"/>
            <a:ext cx="2140267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0F0FF"/>
                </a:solidFill>
                <a:latin typeface="Urbanist"/>
                <a:ea typeface="Urbanist"/>
                <a:cs typeface="Urbanist"/>
                <a:sym typeface="Urbanist"/>
              </a:rPr>
              <a:t>KRÁDEŽ</a:t>
            </a:r>
            <a:endParaRPr/>
          </a:p>
        </p:txBody>
      </p:sp>
      <p:sp>
        <p:nvSpPr>
          <p:cNvPr id="238" name="Google Shape;238;p23"/>
          <p:cNvSpPr txBox="1"/>
          <p:nvPr/>
        </p:nvSpPr>
        <p:spPr>
          <a:xfrm>
            <a:off x="9572327" y="4340572"/>
            <a:ext cx="2038350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Data jsou odeslána útočníkovi.</a:t>
            </a:r>
            <a:endParaRPr/>
          </a:p>
        </p:txBody>
      </p:sp>
      <p:sp>
        <p:nvSpPr>
          <p:cNvPr id="239" name="Google Shape;239;p23"/>
          <p:cNvSpPr txBox="1"/>
          <p:nvPr/>
        </p:nvSpPr>
        <p:spPr>
          <a:xfrm>
            <a:off x="666750" y="476250"/>
            <a:ext cx="11525250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ANATOMIE ÚTOKU</a:t>
            </a:r>
            <a:endParaRPr/>
          </a:p>
        </p:txBody>
      </p:sp>
      <p:sp>
        <p:nvSpPr>
          <p:cNvPr id="240" name="Google Shape;240;p23"/>
          <p:cNvSpPr/>
          <p:nvPr/>
        </p:nvSpPr>
        <p:spPr>
          <a:xfrm>
            <a:off x="476250" y="476250"/>
            <a:ext cx="47625" cy="552450"/>
          </a:xfrm>
          <a:prstGeom prst="rect">
            <a:avLst/>
          </a:prstGeom>
          <a:solidFill>
            <a:srgbClr val="00F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1212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45" name="Google Shape;24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6" name="Google Shape;246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1047750"/>
            <a:ext cx="5334000" cy="47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4"/>
          <p:cNvSpPr txBox="1"/>
          <p:nvPr/>
        </p:nvSpPr>
        <p:spPr>
          <a:xfrm>
            <a:off x="666750" y="1348085"/>
            <a:ext cx="5400675" cy="11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CHECKLIST BEZPEČNÉHO SURFAŘE</a:t>
            </a:r>
            <a:endParaRPr/>
          </a:p>
        </p:txBody>
      </p:sp>
      <p:sp>
        <p:nvSpPr>
          <p:cNvPr id="248" name="Google Shape;248;p24"/>
          <p:cNvSpPr/>
          <p:nvPr/>
        </p:nvSpPr>
        <p:spPr>
          <a:xfrm>
            <a:off x="476250" y="1348085"/>
            <a:ext cx="47625" cy="1104900"/>
          </a:xfrm>
          <a:prstGeom prst="rect">
            <a:avLst/>
          </a:prstGeom>
          <a:solidFill>
            <a:srgbClr val="00F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49" name="Google Shape;249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1047750"/>
            <a:ext cx="5334000" cy="47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4"/>
          <p:cNvSpPr txBox="1"/>
          <p:nvPr/>
        </p:nvSpPr>
        <p:spPr>
          <a:xfrm>
            <a:off x="857250" y="2643485"/>
            <a:ext cx="49530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Mám soukromý profil na sociálních sítích.</a:t>
            </a:r>
            <a:endParaRPr/>
          </a:p>
        </p:txBody>
      </p:sp>
      <p:sp>
        <p:nvSpPr>
          <p:cNvPr id="251" name="Google Shape;251;p24"/>
          <p:cNvSpPr txBox="1"/>
          <p:nvPr/>
        </p:nvSpPr>
        <p:spPr>
          <a:xfrm>
            <a:off x="857250" y="3216771"/>
            <a:ext cx="49530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Nepřijímám žádosti o přátelství od cizích lidí.</a:t>
            </a:r>
            <a:endParaRPr/>
          </a:p>
        </p:txBody>
      </p:sp>
      <p:sp>
        <p:nvSpPr>
          <p:cNvPr id="252" name="Google Shape;252;p24"/>
          <p:cNvSpPr txBox="1"/>
          <p:nvPr/>
        </p:nvSpPr>
        <p:spPr>
          <a:xfrm>
            <a:off x="857250" y="3790057"/>
            <a:ext cx="49530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Používám správce hesel a unikátní hesla.</a:t>
            </a:r>
            <a:endParaRPr/>
          </a:p>
        </p:txBody>
      </p:sp>
      <p:sp>
        <p:nvSpPr>
          <p:cNvPr id="253" name="Google Shape;253;p24"/>
          <p:cNvSpPr txBox="1"/>
          <p:nvPr/>
        </p:nvSpPr>
        <p:spPr>
          <a:xfrm>
            <a:off x="857250" y="4363342"/>
            <a:ext cx="49530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Mám zapnuté 2FA všude, kde to jde.</a:t>
            </a:r>
            <a:endParaRPr/>
          </a:p>
        </p:txBody>
      </p:sp>
      <p:sp>
        <p:nvSpPr>
          <p:cNvPr id="254" name="Google Shape;254;p24"/>
          <p:cNvSpPr txBox="1"/>
          <p:nvPr/>
        </p:nvSpPr>
        <p:spPr>
          <a:xfrm>
            <a:off x="857250" y="4936628"/>
            <a:ext cx="49530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Pravidelně aktualizuji telefon i počítač.</a:t>
            </a:r>
            <a:endParaRPr/>
          </a:p>
        </p:txBody>
      </p:sp>
      <p:pic>
        <p:nvPicPr>
          <p:cNvPr descr="image.png" id="255" name="Google Shape;255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6250" y="2643485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6" name="Google Shape;256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6250" y="3216771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7" name="Google Shape;257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6250" y="3790057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8" name="Google Shape;258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6250" y="4363342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9" name="Google Shape;259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6250" y="4936628"/>
            <a:ext cx="22860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1212"/>
        </a:solid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64" name="Google Shape;26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25"/>
          <p:cNvSpPr txBox="1"/>
          <p:nvPr/>
        </p:nvSpPr>
        <p:spPr>
          <a:xfrm>
            <a:off x="5815965" y="1998315"/>
            <a:ext cx="560070" cy="1047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?</a:t>
            </a:r>
            <a:endParaRPr/>
          </a:p>
        </p:txBody>
      </p:sp>
      <p:sp>
        <p:nvSpPr>
          <p:cNvPr id="266" name="Google Shape;266;p25"/>
          <p:cNvSpPr txBox="1"/>
          <p:nvPr/>
        </p:nvSpPr>
        <p:spPr>
          <a:xfrm>
            <a:off x="4800838" y="3046065"/>
            <a:ext cx="25902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999999"/>
                </a:solidFill>
                <a:latin typeface="Urbanist"/>
                <a:ea typeface="Urbanist"/>
                <a:cs typeface="Urbanist"/>
                <a:sym typeface="Urbanist"/>
              </a:rPr>
              <a:t>OTÁZKY A ODPOVĚDI</a:t>
            </a:r>
            <a:endParaRPr>
              <a:solidFill>
                <a:srgbClr val="999999"/>
              </a:solidFill>
            </a:endParaRPr>
          </a:p>
        </p:txBody>
      </p:sp>
      <p:sp>
        <p:nvSpPr>
          <p:cNvPr id="267" name="Google Shape;267;p25"/>
          <p:cNvSpPr txBox="1"/>
          <p:nvPr/>
        </p:nvSpPr>
        <p:spPr>
          <a:xfrm>
            <a:off x="4095750" y="3512790"/>
            <a:ext cx="400050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A0A0A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Díky za pozornost &amp; Stay Safe!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1212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/>
        </p:nvSpPr>
        <p:spPr>
          <a:xfrm>
            <a:off x="238125" y="2336601"/>
            <a:ext cx="11715750" cy="733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TVOJE DATA = TVOJE PENÍZE</a:t>
            </a: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2286000" y="3851076"/>
            <a:ext cx="76200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A0A0A0"/>
                </a:solidFill>
                <a:latin typeface="Urbanist"/>
                <a:ea typeface="Urbanist"/>
                <a:cs typeface="Urbanist"/>
                <a:sym typeface="Urbanist"/>
              </a:rPr>
              <a:t>Hackerům nejde o to, že jsi "nikdo". Jde jim o tvůj účet, tvou identitu a tvé kontakty. V roce 2024 čelí české firmy i jednotlivci rekordnímu počtu kyberútoků.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1212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9" name="Google Shape;9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0" name="Google Shape;10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6250" y="1461492"/>
            <a:ext cx="5334000" cy="23389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1" name="Google Shape;101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1461492"/>
            <a:ext cx="5334000" cy="23389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2" name="Google Shape;102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6250" y="4086225"/>
            <a:ext cx="5334000" cy="23389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3" name="Google Shape;103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4086225"/>
            <a:ext cx="5334000" cy="2338982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5"/>
          <p:cNvSpPr txBox="1"/>
          <p:nvPr/>
        </p:nvSpPr>
        <p:spPr>
          <a:xfrm>
            <a:off x="771525" y="1756767"/>
            <a:ext cx="4980622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4290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0F0FF"/>
                </a:solidFill>
                <a:latin typeface="Urbanist"/>
                <a:ea typeface="Urbanist"/>
                <a:cs typeface="Urbanist"/>
                <a:sym typeface="Urbanist"/>
              </a:rPr>
              <a:t>DÉLKA JE KLÍČ</a:t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771525" y="2290167"/>
            <a:ext cx="474345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Zapomeň na 8 znaků. Dnešní standard je </a:t>
            </a:r>
            <a:r>
              <a:rPr b="1" i="0" lang="en-US" sz="1650" u="none" cap="none" strike="noStrike">
                <a:solidFill>
                  <a:srgbClr val="39FF14"/>
                </a:solidFill>
                <a:latin typeface="Urbanist"/>
                <a:ea typeface="Urbanist"/>
                <a:cs typeface="Urbanist"/>
                <a:sym typeface="Urbanist"/>
              </a:rPr>
              <a:t>minimálně 12 znaků</a:t>
            </a: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. Každý znak navíc exponenciálně prodlužuje dobu prolomení.</a:t>
            </a:r>
            <a:endParaRPr/>
          </a:p>
        </p:txBody>
      </p:sp>
      <p:sp>
        <p:nvSpPr>
          <p:cNvPr id="106" name="Google Shape;106;p15"/>
          <p:cNvSpPr txBox="1"/>
          <p:nvPr/>
        </p:nvSpPr>
        <p:spPr>
          <a:xfrm>
            <a:off x="6677025" y="1756767"/>
            <a:ext cx="4980622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7622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0F0FF"/>
                </a:solidFill>
                <a:latin typeface="Urbanist"/>
                <a:ea typeface="Urbanist"/>
                <a:cs typeface="Urbanist"/>
                <a:sym typeface="Urbanist"/>
              </a:rPr>
              <a:t>UNIKÁTNOST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6677025" y="2290167"/>
            <a:ext cx="474345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Nikdy nepoužívej stejné heslo dvakrát. Pokud unikne heslo z e-shopu, hacker ho zkusí na tvůj Instagram i e-mail.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771525" y="4381500"/>
            <a:ext cx="4980622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7622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0F0FF"/>
                </a:solidFill>
                <a:latin typeface="Urbanist"/>
                <a:ea typeface="Urbanist"/>
                <a:cs typeface="Urbanist"/>
                <a:sym typeface="Urbanist"/>
              </a:rPr>
              <a:t>FRÁZE MÍSTO SLOV</a:t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771525" y="4914900"/>
            <a:ext cx="474345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Místo "Sparta123" použij větu: "ModryPesBeziDoLesa!". Je to delší a lépe se to pamatuje.</a:t>
            </a:r>
            <a:endParaRPr/>
          </a:p>
        </p:txBody>
      </p:sp>
      <p:sp>
        <p:nvSpPr>
          <p:cNvPr id="110" name="Google Shape;110;p15"/>
          <p:cNvSpPr txBox="1"/>
          <p:nvPr/>
        </p:nvSpPr>
        <p:spPr>
          <a:xfrm>
            <a:off x="6677025" y="4381500"/>
            <a:ext cx="4980622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7622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0F0FF"/>
                </a:solidFill>
                <a:latin typeface="Urbanist"/>
                <a:ea typeface="Urbanist"/>
                <a:cs typeface="Urbanist"/>
                <a:sym typeface="Urbanist"/>
              </a:rPr>
              <a:t>SPRÁVCE HESEL</a:t>
            </a:r>
            <a:endParaRPr/>
          </a:p>
        </p:txBody>
      </p:sp>
      <p:sp>
        <p:nvSpPr>
          <p:cNvPr id="111" name="Google Shape;111;p15"/>
          <p:cNvSpPr txBox="1"/>
          <p:nvPr/>
        </p:nvSpPr>
        <p:spPr>
          <a:xfrm>
            <a:off x="6677025" y="4914900"/>
            <a:ext cx="474345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Nesnaž se pamatovat si vše. Používej správce hesel (KeyChain, Bitwarden) a pamatuj si jen jedno hlavní heslo.</a:t>
            </a:r>
            <a:endParaRPr/>
          </a:p>
        </p:txBody>
      </p:sp>
      <p:pic>
        <p:nvPicPr>
          <p:cNvPr descr="image.png" id="112" name="Google Shape;112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5" y="1785342"/>
            <a:ext cx="3429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3" name="Google Shape;113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77025" y="1785342"/>
            <a:ext cx="276225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4" name="Google Shape;114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71525" y="4410075"/>
            <a:ext cx="276225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5" name="Google Shape;115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677025" y="4410075"/>
            <a:ext cx="276225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 txBox="1"/>
          <p:nvPr/>
        </p:nvSpPr>
        <p:spPr>
          <a:xfrm>
            <a:off x="666750" y="432792"/>
            <a:ext cx="11525250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PRAVIDLA SILNÉHO HESLA</a:t>
            </a:r>
            <a:endParaRPr/>
          </a:p>
        </p:txBody>
      </p:sp>
      <p:sp>
        <p:nvSpPr>
          <p:cNvPr id="117" name="Google Shape;117;p15"/>
          <p:cNvSpPr/>
          <p:nvPr/>
        </p:nvSpPr>
        <p:spPr>
          <a:xfrm>
            <a:off x="476250" y="432792"/>
            <a:ext cx="47625" cy="552450"/>
          </a:xfrm>
          <a:prstGeom prst="rect">
            <a:avLst/>
          </a:prstGeom>
          <a:solidFill>
            <a:srgbClr val="00F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1212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2" name="Google Shape;12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3" name="Google Shape;12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6250" y="2621160"/>
            <a:ext cx="11239500" cy="376058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6"/>
          <p:cNvSpPr txBox="1"/>
          <p:nvPr/>
        </p:nvSpPr>
        <p:spPr>
          <a:xfrm>
            <a:off x="476250" y="5469135"/>
            <a:ext cx="1123950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7145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A0A0A0"/>
                </a:solidFill>
                <a:latin typeface="Urbanist"/>
                <a:ea typeface="Urbanist"/>
                <a:cs typeface="Urbanist"/>
                <a:sym typeface="Urbanist"/>
              </a:rPr>
              <a:t>Složité heslo = Velká/malá písmena, čísla a znaky.</a:t>
            </a:r>
            <a:endParaRPr/>
          </a:p>
        </p:txBody>
      </p:sp>
      <p:pic>
        <p:nvPicPr>
          <p:cNvPr descr="image.png" id="125" name="Google Shape;125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71950" y="5516760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6"/>
          <p:cNvSpPr txBox="1"/>
          <p:nvPr/>
        </p:nvSpPr>
        <p:spPr>
          <a:xfrm>
            <a:off x="666750" y="476250"/>
            <a:ext cx="11525250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JAK RYCHLE HACKER PROLOMÍ HESLO?</a:t>
            </a:r>
            <a:endParaRPr/>
          </a:p>
        </p:txBody>
      </p:sp>
      <p:sp>
        <p:nvSpPr>
          <p:cNvPr id="127" name="Google Shape;127;p16"/>
          <p:cNvSpPr/>
          <p:nvPr/>
        </p:nvSpPr>
        <p:spPr>
          <a:xfrm>
            <a:off x="476250" y="476250"/>
            <a:ext cx="47625" cy="552450"/>
          </a:xfrm>
          <a:prstGeom prst="rect">
            <a:avLst/>
          </a:prstGeom>
          <a:solidFill>
            <a:srgbClr val="00F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6"/>
          <p:cNvSpPr txBox="1"/>
          <p:nvPr/>
        </p:nvSpPr>
        <p:spPr>
          <a:xfrm>
            <a:off x="476250" y="1714500"/>
            <a:ext cx="584835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Statistiky Hive Systems 2024 (Brute Force útok moderní grafikou)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1212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3" name="Google Shape;13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7"/>
          <p:cNvSpPr txBox="1"/>
          <p:nvPr/>
        </p:nvSpPr>
        <p:spPr>
          <a:xfrm>
            <a:off x="762000" y="762000"/>
            <a:ext cx="4800600" cy="11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PHISHING: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36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 NENECH SE CHYTIT</a:t>
            </a:r>
            <a:endParaRPr/>
          </a:p>
        </p:txBody>
      </p:sp>
      <p:pic>
        <p:nvPicPr>
          <p:cNvPr descr="image.png" id="135" name="Google Shape;135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7"/>
          <p:cNvSpPr txBox="1"/>
          <p:nvPr/>
        </p:nvSpPr>
        <p:spPr>
          <a:xfrm>
            <a:off x="762000" y="2343150"/>
            <a:ext cx="4800600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7622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0F0FF"/>
                </a:solidFill>
                <a:latin typeface="Urbanist"/>
                <a:ea typeface="Urbanist"/>
                <a:cs typeface="Urbanist"/>
                <a:sym typeface="Urbanist"/>
              </a:rPr>
              <a:t>KONTROLUJ ODESÍLATELE</a:t>
            </a:r>
            <a:endParaRPr/>
          </a:p>
        </p:txBody>
      </p:sp>
      <p:sp>
        <p:nvSpPr>
          <p:cNvPr id="137" name="Google Shape;137;p17"/>
          <p:cNvSpPr txBox="1"/>
          <p:nvPr/>
        </p:nvSpPr>
        <p:spPr>
          <a:xfrm>
            <a:off x="762000" y="2876550"/>
            <a:ext cx="4572000" cy="6893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Vypadá to jako Netflix, ale e-mail je support@net-flix-login.com? Je to podvod.</a:t>
            </a:r>
            <a:endParaRPr/>
          </a:p>
        </p:txBody>
      </p:sp>
      <p:sp>
        <p:nvSpPr>
          <p:cNvPr id="138" name="Google Shape;138;p17"/>
          <p:cNvSpPr txBox="1"/>
          <p:nvPr/>
        </p:nvSpPr>
        <p:spPr>
          <a:xfrm>
            <a:off x="762000" y="3775471"/>
            <a:ext cx="4800600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4765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0F0FF"/>
                </a:solidFill>
                <a:latin typeface="Urbanist"/>
                <a:ea typeface="Urbanist"/>
                <a:cs typeface="Urbanist"/>
                <a:sym typeface="Urbanist"/>
              </a:rPr>
              <a:t>POZOR NA NALÉHAVOST</a:t>
            </a:r>
            <a:endParaRPr/>
          </a:p>
        </p:txBody>
      </p:sp>
      <p:sp>
        <p:nvSpPr>
          <p:cNvPr id="139" name="Google Shape;139;p17"/>
          <p:cNvSpPr txBox="1"/>
          <p:nvPr/>
        </p:nvSpPr>
        <p:spPr>
          <a:xfrm>
            <a:off x="762000" y="4308871"/>
            <a:ext cx="45720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"Váš účet bude smazán za 24 hodin!" Hackeři vytváří stres, abys neudělal/a logické rozhodnutí.</a:t>
            </a:r>
            <a:endParaRPr/>
          </a:p>
        </p:txBody>
      </p:sp>
      <p:sp>
        <p:nvSpPr>
          <p:cNvPr id="140" name="Google Shape;140;p17"/>
          <p:cNvSpPr txBox="1"/>
          <p:nvPr/>
        </p:nvSpPr>
        <p:spPr>
          <a:xfrm>
            <a:off x="762000" y="5188743"/>
            <a:ext cx="4800600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955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0F0FF"/>
                </a:solidFill>
                <a:latin typeface="Urbanist"/>
                <a:ea typeface="Urbanist"/>
                <a:cs typeface="Urbanist"/>
                <a:sym typeface="Urbanist"/>
              </a:rPr>
              <a:t>NAJEĎ, NEKLIKEJ</a:t>
            </a:r>
            <a:endParaRPr/>
          </a:p>
        </p:txBody>
      </p:sp>
      <p:sp>
        <p:nvSpPr>
          <p:cNvPr id="141" name="Google Shape;141;p17"/>
          <p:cNvSpPr txBox="1"/>
          <p:nvPr/>
        </p:nvSpPr>
        <p:spPr>
          <a:xfrm>
            <a:off x="762000" y="5722143"/>
            <a:ext cx="45720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Na počítači najeď myší na odkaz bez kliknutí. Uvidíš skutečnou adresu, kam odkaz vede.</a:t>
            </a:r>
            <a:endParaRPr/>
          </a:p>
        </p:txBody>
      </p:sp>
      <p:pic>
        <p:nvPicPr>
          <p:cNvPr descr="image.png" id="142" name="Google Shape;142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2000" y="2371725"/>
            <a:ext cx="276225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3" name="Google Shape;143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000" y="3804046"/>
            <a:ext cx="2476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4" name="Google Shape;144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62000" y="5217318"/>
            <a:ext cx="209550" cy="26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1212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9" name="Google Shape;14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0" name="Google Shape;15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6250" y="2993826"/>
            <a:ext cx="3555950" cy="31105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1" name="Google Shape;151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17950" y="2993826"/>
            <a:ext cx="3555950" cy="31105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2" name="Google Shape;152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59650" y="2993826"/>
            <a:ext cx="3555950" cy="3110507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8"/>
          <p:cNvSpPr txBox="1"/>
          <p:nvPr/>
        </p:nvSpPr>
        <p:spPr>
          <a:xfrm>
            <a:off x="697389" y="4060626"/>
            <a:ext cx="3113670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0F0FF"/>
                </a:solidFill>
                <a:latin typeface="Urbanist"/>
                <a:ea typeface="Urbanist"/>
                <a:cs typeface="Urbanist"/>
                <a:sym typeface="Urbanist"/>
              </a:rPr>
              <a:t>SMS / APLIKACE</a:t>
            </a:r>
            <a:endParaRPr/>
          </a:p>
        </p:txBody>
      </p:sp>
      <p:sp>
        <p:nvSpPr>
          <p:cNvPr id="154" name="Google Shape;154;p18"/>
          <p:cNvSpPr txBox="1"/>
          <p:nvPr/>
        </p:nvSpPr>
        <p:spPr>
          <a:xfrm>
            <a:off x="771525" y="4594026"/>
            <a:ext cx="296540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I když hacker získá tvé heslo, bez tvého mobilu se do účtu nedostane.</a:t>
            </a:r>
            <a:endParaRPr/>
          </a:p>
        </p:txBody>
      </p:sp>
      <p:sp>
        <p:nvSpPr>
          <p:cNvPr id="155" name="Google Shape;155;p18"/>
          <p:cNvSpPr txBox="1"/>
          <p:nvPr/>
        </p:nvSpPr>
        <p:spPr>
          <a:xfrm>
            <a:off x="4539090" y="4060626"/>
            <a:ext cx="3113670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0F0FF"/>
                </a:solidFill>
                <a:latin typeface="Urbanist"/>
                <a:ea typeface="Urbanist"/>
                <a:cs typeface="Urbanist"/>
                <a:sym typeface="Urbanist"/>
              </a:rPr>
              <a:t>BIOMETRIE</a:t>
            </a:r>
            <a:endParaRPr/>
          </a:p>
        </p:txBody>
      </p:sp>
      <p:sp>
        <p:nvSpPr>
          <p:cNvPr id="156" name="Google Shape;156;p18"/>
          <p:cNvSpPr txBox="1"/>
          <p:nvPr/>
        </p:nvSpPr>
        <p:spPr>
          <a:xfrm>
            <a:off x="4613225" y="4594026"/>
            <a:ext cx="29654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FaceID nebo otisk prstu je rychlý a bezpečný způsob ověření.</a:t>
            </a:r>
            <a:endParaRPr/>
          </a:p>
        </p:txBody>
      </p:sp>
      <p:sp>
        <p:nvSpPr>
          <p:cNvPr id="157" name="Google Shape;157;p18"/>
          <p:cNvSpPr txBox="1"/>
          <p:nvPr/>
        </p:nvSpPr>
        <p:spPr>
          <a:xfrm>
            <a:off x="8380790" y="4060626"/>
            <a:ext cx="3113670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0F0FF"/>
                </a:solidFill>
                <a:latin typeface="Urbanist"/>
                <a:ea typeface="Urbanist"/>
                <a:cs typeface="Urbanist"/>
                <a:sym typeface="Urbanist"/>
              </a:rPr>
              <a:t>BACKUP KÓDY</a:t>
            </a:r>
            <a:endParaRPr/>
          </a:p>
        </p:txBody>
      </p:sp>
      <p:sp>
        <p:nvSpPr>
          <p:cNvPr id="158" name="Google Shape;158;p18"/>
          <p:cNvSpPr txBox="1"/>
          <p:nvPr/>
        </p:nvSpPr>
        <p:spPr>
          <a:xfrm>
            <a:off x="8454925" y="4594026"/>
            <a:ext cx="29654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Vždy si ulož záložní kódy pro případ, že ztratíš telefon.</a:t>
            </a:r>
            <a:endParaRPr/>
          </a:p>
        </p:txBody>
      </p:sp>
      <p:pic>
        <p:nvPicPr>
          <p:cNvPr descr="image.png" id="159" name="Google Shape;159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073175" y="3327201"/>
            <a:ext cx="3619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0" name="Google Shape;160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57726" y="3327201"/>
            <a:ext cx="4762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1" name="Google Shape;161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699426" y="3327201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8"/>
          <p:cNvSpPr txBox="1"/>
          <p:nvPr/>
        </p:nvSpPr>
        <p:spPr>
          <a:xfrm>
            <a:off x="666750" y="476250"/>
            <a:ext cx="11525250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2FA: DVOJITÝ ZÁMEK</a:t>
            </a:r>
            <a:endParaRPr/>
          </a:p>
        </p:txBody>
      </p:sp>
      <p:sp>
        <p:nvSpPr>
          <p:cNvPr id="163" name="Google Shape;163;p18"/>
          <p:cNvSpPr/>
          <p:nvPr/>
        </p:nvSpPr>
        <p:spPr>
          <a:xfrm>
            <a:off x="476250" y="476250"/>
            <a:ext cx="47625" cy="552450"/>
          </a:xfrm>
          <a:prstGeom prst="rect">
            <a:avLst/>
          </a:prstGeom>
          <a:solidFill>
            <a:srgbClr val="00F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8"/>
          <p:cNvSpPr txBox="1"/>
          <p:nvPr/>
        </p:nvSpPr>
        <p:spPr>
          <a:xfrm>
            <a:off x="476250" y="1714500"/>
            <a:ext cx="565785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Proč heslo samotné už nestačí? Dvoufázové ověření je nutnost.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1212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9" name="Google Shape;16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9"/>
          <p:cNvSpPr txBox="1"/>
          <p:nvPr/>
        </p:nvSpPr>
        <p:spPr>
          <a:xfrm>
            <a:off x="857250" y="2508944"/>
            <a:ext cx="5314950" cy="11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36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 Co jednou dáš na internet,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1" lang="en-US" sz="36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 to tam zůstane navždy. </a:t>
            </a:r>
            <a:endParaRPr/>
          </a:p>
        </p:txBody>
      </p:sp>
      <p:sp>
        <p:nvSpPr>
          <p:cNvPr id="171" name="Google Shape;171;p19"/>
          <p:cNvSpPr txBox="1"/>
          <p:nvPr/>
        </p:nvSpPr>
        <p:spPr>
          <a:xfrm>
            <a:off x="374825" y="4463644"/>
            <a:ext cx="60771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39FF14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#DigitalFootprint</a:t>
            </a:r>
            <a:endParaRPr/>
          </a:p>
        </p:txBody>
      </p:sp>
      <p:sp>
        <p:nvSpPr>
          <p:cNvPr id="172" name="Google Shape;172;p19"/>
          <p:cNvSpPr txBox="1"/>
          <p:nvPr/>
        </p:nvSpPr>
        <p:spPr>
          <a:xfrm>
            <a:off x="476250" y="1937444"/>
            <a:ext cx="29527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9000" u="none" cap="none" strike="noStrike">
                <a:solidFill>
                  <a:srgbClr val="00F0FF"/>
                </a:solidFill>
                <a:latin typeface="Urbanist"/>
                <a:ea typeface="Urbanist"/>
                <a:cs typeface="Urbanist"/>
                <a:sym typeface="Urbanist"/>
              </a:rPr>
              <a:t>"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1212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7" name="Google Shape;17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8" name="Google Shape;178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6250" y="2038350"/>
            <a:ext cx="38100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0"/>
          <p:cNvSpPr txBox="1"/>
          <p:nvPr/>
        </p:nvSpPr>
        <p:spPr>
          <a:xfrm>
            <a:off x="4762500" y="2443460"/>
            <a:ext cx="6330791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F3939"/>
                </a:solidFill>
                <a:latin typeface="Urbanist"/>
                <a:ea typeface="Urbanist"/>
                <a:cs typeface="Urbanist"/>
                <a:sym typeface="Urbanist"/>
              </a:rPr>
              <a:t>NIKDY JSI V TOM SÁM/SAMA</a:t>
            </a:r>
            <a:endParaRPr/>
          </a:p>
        </p:txBody>
      </p:sp>
      <p:sp>
        <p:nvSpPr>
          <p:cNvPr id="180" name="Google Shape;180;p20"/>
          <p:cNvSpPr txBox="1"/>
          <p:nvPr/>
        </p:nvSpPr>
        <p:spPr>
          <a:xfrm>
            <a:off x="4762500" y="2976860"/>
            <a:ext cx="6029325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Kyberšikana je trestný čin. Pokud ti někdo vyhrožuje nebo tě vydírá:</a:t>
            </a:r>
            <a:endParaRPr/>
          </a:p>
        </p:txBody>
      </p:sp>
      <p:sp>
        <p:nvSpPr>
          <p:cNvPr id="181" name="Google Shape;181;p20"/>
          <p:cNvSpPr txBox="1"/>
          <p:nvPr/>
        </p:nvSpPr>
        <p:spPr>
          <a:xfrm>
            <a:off x="5105400" y="3522523"/>
            <a:ext cx="381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82" name="Google Shape;182;p20"/>
          <p:cNvSpPr txBox="1"/>
          <p:nvPr/>
        </p:nvSpPr>
        <p:spPr>
          <a:xfrm>
            <a:off x="5143500" y="3521571"/>
            <a:ext cx="5648325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81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39FF14"/>
                </a:solidFill>
                <a:latin typeface="Urbanist"/>
                <a:ea typeface="Urbanist"/>
                <a:cs typeface="Urbanist"/>
                <a:sym typeface="Urbanist"/>
              </a:rPr>
              <a:t>Neodpovídej:</a:t>
            </a: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 Agresor čeká na reakci.</a:t>
            </a:r>
            <a:endParaRPr/>
          </a:p>
        </p:txBody>
      </p:sp>
      <p:sp>
        <p:nvSpPr>
          <p:cNvPr id="183" name="Google Shape;183;p20"/>
          <p:cNvSpPr txBox="1"/>
          <p:nvPr/>
        </p:nvSpPr>
        <p:spPr>
          <a:xfrm>
            <a:off x="5105400" y="4000559"/>
            <a:ext cx="381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84" name="Google Shape;184;p20"/>
          <p:cNvSpPr txBox="1"/>
          <p:nvPr/>
        </p:nvSpPr>
        <p:spPr>
          <a:xfrm>
            <a:off x="5143500" y="3999607"/>
            <a:ext cx="5648325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81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39FF14"/>
                </a:solidFill>
                <a:latin typeface="Urbanist"/>
                <a:ea typeface="Urbanist"/>
                <a:cs typeface="Urbanist"/>
                <a:sym typeface="Urbanist"/>
              </a:rPr>
              <a:t>Důkazy:</a:t>
            </a: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 Dělej screenshoty všeho.</a:t>
            </a:r>
            <a:endParaRPr/>
          </a:p>
        </p:txBody>
      </p:sp>
      <p:sp>
        <p:nvSpPr>
          <p:cNvPr id="185" name="Google Shape;185;p20"/>
          <p:cNvSpPr txBox="1"/>
          <p:nvPr/>
        </p:nvSpPr>
        <p:spPr>
          <a:xfrm>
            <a:off x="5105400" y="4478595"/>
            <a:ext cx="381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86" name="Google Shape;186;p20"/>
          <p:cNvSpPr txBox="1"/>
          <p:nvPr/>
        </p:nvSpPr>
        <p:spPr>
          <a:xfrm>
            <a:off x="5143500" y="4477642"/>
            <a:ext cx="5648325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81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39FF14"/>
                </a:solidFill>
                <a:latin typeface="Urbanist"/>
                <a:ea typeface="Urbanist"/>
                <a:cs typeface="Urbanist"/>
                <a:sym typeface="Urbanist"/>
              </a:rPr>
              <a:t>Blokuj:</a:t>
            </a: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 Zablokuj útočníka všude.</a:t>
            </a:r>
            <a:endParaRPr/>
          </a:p>
        </p:txBody>
      </p:sp>
      <p:sp>
        <p:nvSpPr>
          <p:cNvPr id="187" name="Google Shape;187;p20"/>
          <p:cNvSpPr txBox="1"/>
          <p:nvPr/>
        </p:nvSpPr>
        <p:spPr>
          <a:xfrm>
            <a:off x="5105400" y="4956631"/>
            <a:ext cx="381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88" name="Google Shape;188;p20"/>
          <p:cNvSpPr txBox="1"/>
          <p:nvPr/>
        </p:nvSpPr>
        <p:spPr>
          <a:xfrm>
            <a:off x="5143500" y="4955678"/>
            <a:ext cx="5648325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81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39FF14"/>
                </a:solidFill>
                <a:latin typeface="Urbanist"/>
                <a:ea typeface="Urbanist"/>
                <a:cs typeface="Urbanist"/>
                <a:sym typeface="Urbanist"/>
              </a:rPr>
              <a:t>Svěř se:</a:t>
            </a: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 Řekni to rodičům, učiteli nebo na </a:t>
            </a:r>
            <a:r>
              <a:rPr b="0" i="0" lang="en-US" sz="1650" u="none" cap="none" strike="noStrike">
                <a:solidFill>
                  <a:srgbClr val="00F0FF"/>
                </a:solidFill>
                <a:latin typeface="Urbanist"/>
                <a:ea typeface="Urbanist"/>
                <a:cs typeface="Urbanist"/>
                <a:sym typeface="Urbanist"/>
              </a:rPr>
              <a:t>nntb.cz</a:t>
            </a:r>
            <a:r>
              <a:rPr b="0" i="0" lang="en-US" sz="165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endParaRPr/>
          </a:p>
        </p:txBody>
      </p:sp>
      <p:sp>
        <p:nvSpPr>
          <p:cNvPr id="189" name="Google Shape;189;p20"/>
          <p:cNvSpPr txBox="1"/>
          <p:nvPr/>
        </p:nvSpPr>
        <p:spPr>
          <a:xfrm>
            <a:off x="666750" y="476250"/>
            <a:ext cx="11525250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KYBERŠIKANA A SEXTING</a:t>
            </a:r>
            <a:endParaRPr/>
          </a:p>
        </p:txBody>
      </p:sp>
      <p:sp>
        <p:nvSpPr>
          <p:cNvPr id="190" name="Google Shape;190;p20"/>
          <p:cNvSpPr/>
          <p:nvPr/>
        </p:nvSpPr>
        <p:spPr>
          <a:xfrm>
            <a:off x="476250" y="476250"/>
            <a:ext cx="47625" cy="552450"/>
          </a:xfrm>
          <a:prstGeom prst="rect">
            <a:avLst/>
          </a:prstGeom>
          <a:solidFill>
            <a:srgbClr val="00F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1212"/>
        </a:soli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5" name="Google Shape;19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6" name="Google Shape;19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6250" y="2256532"/>
            <a:ext cx="3555950" cy="33736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7" name="Google Shape;197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17950" y="2256532"/>
            <a:ext cx="3555950" cy="33736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8" name="Google Shape;198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59650" y="2256532"/>
            <a:ext cx="3555950" cy="33736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9" name="Google Shape;199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81025" y="2361307"/>
            <a:ext cx="33464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0" name="Google Shape;200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422725" y="2361307"/>
            <a:ext cx="33464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1"/>
          <p:cNvPicPr preferRelativeResize="0"/>
          <p:nvPr/>
        </p:nvPicPr>
        <p:blipFill rotWithShape="1">
          <a:blip r:embed="rId9">
            <a:alphaModFix/>
          </a:blip>
          <a:srcRect b="7569" l="0" r="0" t="7577"/>
          <a:stretch/>
        </p:blipFill>
        <p:spPr>
          <a:xfrm>
            <a:off x="8264425" y="2361307"/>
            <a:ext cx="3346400" cy="1902263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1"/>
          <p:cNvSpPr txBox="1"/>
          <p:nvPr/>
        </p:nvSpPr>
        <p:spPr>
          <a:xfrm>
            <a:off x="497364" y="4409182"/>
            <a:ext cx="3513720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0F0FF"/>
                </a:solidFill>
                <a:latin typeface="Urbanist"/>
                <a:ea typeface="Urbanist"/>
                <a:cs typeface="Urbanist"/>
                <a:sym typeface="Urbanist"/>
              </a:rPr>
              <a:t>"JSI TO TY VE VIDEU?"</a:t>
            </a:r>
            <a:endParaRPr/>
          </a:p>
        </p:txBody>
      </p:sp>
      <p:sp>
        <p:nvSpPr>
          <p:cNvPr id="203" name="Google Shape;203;p21"/>
          <p:cNvSpPr txBox="1"/>
          <p:nvPr/>
        </p:nvSpPr>
        <p:spPr>
          <a:xfrm>
            <a:off x="581025" y="4885432"/>
            <a:ext cx="3346400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Odkaz vede na falešné přihlášení. Cílem je ukrást tvůj účet.</a:t>
            </a:r>
            <a:endParaRPr/>
          </a:p>
        </p:txBody>
      </p:sp>
      <p:sp>
        <p:nvSpPr>
          <p:cNvPr id="204" name="Google Shape;204;p21"/>
          <p:cNvSpPr txBox="1"/>
          <p:nvPr/>
        </p:nvSpPr>
        <p:spPr>
          <a:xfrm>
            <a:off x="4339065" y="4409182"/>
            <a:ext cx="3513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0F0FF"/>
                </a:solidFill>
                <a:latin typeface="Urbanist"/>
                <a:ea typeface="Urbanist"/>
                <a:cs typeface="Urbanist"/>
                <a:sym typeface="Urbanist"/>
              </a:rPr>
              <a:t>FALEŠNÍ INFLUENCE</a:t>
            </a:r>
            <a:r>
              <a:rPr b="1" lang="en-US" sz="2100">
                <a:solidFill>
                  <a:srgbClr val="00F0FF"/>
                </a:solidFill>
                <a:latin typeface="Urbanist"/>
                <a:ea typeface="Urbanist"/>
                <a:cs typeface="Urbanist"/>
                <a:sym typeface="Urbanist"/>
              </a:rPr>
              <a:t>ŘI</a:t>
            </a:r>
            <a:endParaRPr/>
          </a:p>
        </p:txBody>
      </p:sp>
      <p:sp>
        <p:nvSpPr>
          <p:cNvPr id="205" name="Google Shape;205;p21"/>
          <p:cNvSpPr txBox="1"/>
          <p:nvPr/>
        </p:nvSpPr>
        <p:spPr>
          <a:xfrm>
            <a:off x="4422725" y="4885432"/>
            <a:ext cx="3346400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"Pošli 1000 Kč, vrátím ti 10 000 Kč." Nikdy to nefunguje.</a:t>
            </a:r>
            <a:endParaRPr/>
          </a:p>
        </p:txBody>
      </p:sp>
      <p:sp>
        <p:nvSpPr>
          <p:cNvPr id="206" name="Google Shape;206;p21"/>
          <p:cNvSpPr txBox="1"/>
          <p:nvPr/>
        </p:nvSpPr>
        <p:spPr>
          <a:xfrm>
            <a:off x="8180765" y="4409182"/>
            <a:ext cx="3513720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0F0FF"/>
                </a:solidFill>
                <a:latin typeface="Urbanist"/>
                <a:ea typeface="Urbanist"/>
                <a:cs typeface="Urbanist"/>
                <a:sym typeface="Urbanist"/>
              </a:rPr>
              <a:t>BRAND AMBASSADOR</a:t>
            </a:r>
            <a:endParaRPr/>
          </a:p>
        </p:txBody>
      </p:sp>
      <p:sp>
        <p:nvSpPr>
          <p:cNvPr id="207" name="Google Shape;207;p21"/>
          <p:cNvSpPr txBox="1"/>
          <p:nvPr/>
        </p:nvSpPr>
        <p:spPr>
          <a:xfrm>
            <a:off x="8264425" y="4885432"/>
            <a:ext cx="3346400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E0E0E0"/>
                </a:solidFill>
                <a:latin typeface="Urbanist"/>
                <a:ea typeface="Urbanist"/>
                <a:cs typeface="Urbanist"/>
                <a:sym typeface="Urbanist"/>
              </a:rPr>
              <a:t>Nabídka spolupráce, ale musíš zaplatit "poštovné" za produkt zdarma.</a:t>
            </a:r>
            <a:endParaRPr/>
          </a:p>
        </p:txBody>
      </p:sp>
      <p:pic>
        <p:nvPicPr>
          <p:cNvPr id="208" name="Google Shape;208;p21"/>
          <p:cNvPicPr preferRelativeResize="0"/>
          <p:nvPr/>
        </p:nvPicPr>
        <p:blipFill rotWithShape="1">
          <a:blip r:embed="rId10">
            <a:alphaModFix/>
          </a:blip>
          <a:srcRect b="21536" l="0" r="0" t="21536"/>
          <a:stretch/>
        </p:blipFill>
        <p:spPr>
          <a:xfrm>
            <a:off x="581025" y="2361307"/>
            <a:ext cx="33464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1"/>
          <p:cNvPicPr preferRelativeResize="0"/>
          <p:nvPr/>
        </p:nvPicPr>
        <p:blipFill rotWithShape="1">
          <a:blip r:embed="rId11">
            <a:alphaModFix/>
          </a:blip>
          <a:srcRect b="7569" l="0" r="0" t="7577"/>
          <a:stretch/>
        </p:blipFill>
        <p:spPr>
          <a:xfrm>
            <a:off x="4422725" y="2361307"/>
            <a:ext cx="3346400" cy="1902262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1"/>
          <p:cNvSpPr txBox="1"/>
          <p:nvPr/>
        </p:nvSpPr>
        <p:spPr>
          <a:xfrm>
            <a:off x="666750" y="476250"/>
            <a:ext cx="11525250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NEJČASTĚJŠÍ INSTAGRAMOVÉ PODVODY</a:t>
            </a:r>
            <a:endParaRPr/>
          </a:p>
        </p:txBody>
      </p:sp>
      <p:sp>
        <p:nvSpPr>
          <p:cNvPr id="211" name="Google Shape;211;p21"/>
          <p:cNvSpPr/>
          <p:nvPr/>
        </p:nvSpPr>
        <p:spPr>
          <a:xfrm>
            <a:off x="476250" y="476250"/>
            <a:ext cx="47625" cy="552450"/>
          </a:xfrm>
          <a:prstGeom prst="rect">
            <a:avLst/>
          </a:prstGeom>
          <a:solidFill>
            <a:srgbClr val="00F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